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81" r:id="rId4"/>
    <p:sldId id="299" r:id="rId5"/>
    <p:sldId id="260" r:id="rId6"/>
    <p:sldId id="297" r:id="rId7"/>
    <p:sldId id="298" r:id="rId8"/>
    <p:sldId id="261" r:id="rId9"/>
    <p:sldId id="286" r:id="rId10"/>
    <p:sldId id="307" r:id="rId11"/>
    <p:sldId id="265" r:id="rId12"/>
    <p:sldId id="266" r:id="rId13"/>
    <p:sldId id="300" r:id="rId14"/>
    <p:sldId id="267" r:id="rId15"/>
    <p:sldId id="268" r:id="rId16"/>
    <p:sldId id="308" r:id="rId17"/>
    <p:sldId id="304" r:id="rId18"/>
    <p:sldId id="305" r:id="rId19"/>
    <p:sldId id="30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F0F9"/>
    <a:srgbClr val="D3C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>
        <p:scale>
          <a:sx n="133" d="100"/>
          <a:sy n="133" d="100"/>
        </p:scale>
        <p:origin x="-1014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F8093-CCB1-49F4-9A37-271B9C6CB21E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B516A-3BB7-44C8-ABF2-A4A537DD5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9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9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1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EC45B-CF89-410D-8FB7-073CC0A95AB4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FD0C0-D3E6-4B25-A57B-6C427991A3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8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26175"/>
            <a:ext cx="9144000" cy="10668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410200"/>
            <a:ext cx="9144000" cy="106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/ Blockchain Landscape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:\My Documents\2016\BTGI\LOGOs\BIG\BIG---Logo-Wide---800-x-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7074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Number of Transactions per Day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04800" y="838200"/>
            <a:ext cx="8534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Bitcoin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Transactions Have Been Rising;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Average of 10,000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Daily Transactions by Popular Addresses*</a:t>
            </a:r>
            <a:endParaRPr lang="en-CA" sz="20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15415" y="5947326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State of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Bitcoin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Q1 2015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5" y="1600200"/>
            <a:ext cx="7876975" cy="422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Monthly Bitcoin Trading Volume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7200" y="1066800"/>
            <a:ext cx="8266610" cy="1028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Bitcoin’s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Growing Exchange Trading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Volume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Trending Up</a:t>
            </a:r>
            <a:endParaRPr lang="en-CA" sz="20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61025"/>
            <a:ext cx="7620000" cy="43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Quarterly Total VC Investment (USD Millions)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04800" y="1066800"/>
            <a:ext cx="8534400" cy="1028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Q1 Set a Record for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Bitcoin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Venture Capital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Investment, Nearly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Doubling Q4 2014</a:t>
            </a:r>
            <a:endParaRPr lang="en-CA" sz="20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734301" cy="439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6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60246"/>
            <a:ext cx="5064663" cy="402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VC Transactions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7200" y="1485902"/>
            <a:ext cx="5105400" cy="1028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Q1 was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Bitcoin’s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largest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VC investment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quarter yet with $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226m raised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all-time Bitcoin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VC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investment now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totals $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676m.</a:t>
            </a:r>
            <a:endParaRPr lang="en-CA" sz="20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95300" y="3238502"/>
            <a:ext cx="4114800" cy="1028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21 Inc, which announced $116m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 new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funding, surpassed Coinbase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as the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best-capitalized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Bitcoin startup.</a:t>
            </a:r>
            <a:endParaRPr lang="en-CA" sz="20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4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</a:t>
            </a:r>
            <a:r>
              <a:rPr lang="en-US" sz="28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early Internet VC investment ($ millions)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04800" y="1066800"/>
            <a:ext cx="8534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Bitcoin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VC Investment Projected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Continue Outpacing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Early-Stage Internet Investment</a:t>
            </a:r>
            <a:endParaRPr lang="en-CA" sz="1600" i="0" u="none" strike="noStrike" cap="non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3999"/>
            <a:ext cx="8001000" cy="426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Q1 Deal Summary: Acquisitions and 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Reverse Merger </a:t>
            </a:r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Activity Accelerates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81950" cy="482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Resent News Highlights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0" y="15240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York Just Issued Its First-Ever Bitcoin Banking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</a:p>
        </p:txBody>
      </p:sp>
      <p:sp>
        <p:nvSpPr>
          <p:cNvPr id="4" name="AutoShape 2" descr="https://cdn2.hubspot.net/hubfs/424565/itbit-gray.svg?t=143163563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219200"/>
            <a:ext cx="11811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 descr="Image result for western un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 descr="Image result for western un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2438400"/>
            <a:ext cx="30099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3571875"/>
            <a:ext cx="16859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9" y="4727626"/>
            <a:ext cx="25146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9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Wall Street Interest in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Growing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5378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Migration of Wall Street Executives to 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Companies </a:t>
            </a:r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Continues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38225"/>
            <a:ext cx="78295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200"/>
            <a:ext cx="9144000" cy="6858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Newly Announced Banking Relationships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4694872"/>
            <a:ext cx="7292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Securing banking partnerships has hindered the operations of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Bitcoin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often forcing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them to halt part of their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offerings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partnership between banks 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Bitcoin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could improve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479" y="914400"/>
            <a:ext cx="847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Nine Banks in Total Have Established </a:t>
            </a:r>
            <a:r>
              <a:rPr lang="en-US" dirty="0" smtClean="0"/>
              <a:t>Banking Relationships </a:t>
            </a:r>
            <a:r>
              <a:rPr lang="en-US" dirty="0"/>
              <a:t>with </a:t>
            </a:r>
            <a:r>
              <a:rPr lang="en-US" dirty="0" smtClean="0"/>
              <a:t>Bitcoin </a:t>
            </a:r>
            <a:r>
              <a:rPr lang="en-US" dirty="0"/>
              <a:t>Startups to Date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82000" cy="289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816" y="4117198"/>
            <a:ext cx="9144000" cy="1445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838200"/>
            <a:ext cx="9144000" cy="15049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Bitcoin?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28600" y="1143000"/>
            <a:ext cx="5791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accent3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Bitcoin is a crypto-currency, meaning it relies on mathematical encryption rather than a central bank for regulation.</a:t>
            </a:r>
            <a:endParaRPr lang="en-CA" sz="2000" b="0" i="0" u="none" strike="noStrike" cap="none" baseline="0" dirty="0">
              <a:solidFill>
                <a:schemeClr val="accent3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" y="2488555"/>
            <a:ext cx="9152467" cy="14858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28950" y="2793355"/>
            <a:ext cx="5410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Bitcoins are virtually impossible to duplicate or forge due to incredibly complicated mathematical encryption.</a:t>
            </a:r>
            <a:endParaRPr lang="en-CA" sz="2000" b="0" i="0" u="none" strike="noStrike" cap="none" baseline="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37416" y="4421998"/>
            <a:ext cx="6019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Bitcoins circulation is completely digital. Completely peer to peer.  That means instant, untraceable transmissions with no middleman.</a:t>
            </a:r>
          </a:p>
          <a:p>
            <a:pPr marL="274320" lvl="0" indent="-274320"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  <a:buFont typeface="Arial"/>
              <a:buChar char="•"/>
            </a:pPr>
            <a:endParaRPr lang="en-CA" sz="2000" b="0" i="0" u="none" strike="noStrike" cap="none" baseline="0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28600" y="50292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endParaRPr lang="en-CA" sz="20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38200"/>
            <a:ext cx="2675467" cy="150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H:\My Documents\2015\SHONE BITCOIN\PowerPoint\Images\peer-to-pe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16" y="4117198"/>
            <a:ext cx="2667000" cy="14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:\My Documents\2015\SHONE BITCOIN\PowerPoint\Images\encryption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50" y="2488555"/>
            <a:ext cx="2667000" cy="148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4343400"/>
            <a:ext cx="5810250" cy="102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0" y="3200400"/>
            <a:ext cx="5810250" cy="1198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38200"/>
            <a:ext cx="5810250" cy="23812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Bitcoin?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28600" y="1524000"/>
            <a:ext cx="5410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Bitcoins can be traded across borders with no interference-24/7/365, Bitcoin is Live. Bitcoins can be exchanged for any global currency. </a:t>
            </a:r>
          </a:p>
          <a:p>
            <a:pPr lvl="0"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endParaRPr lang="en-CA" sz="20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28600" y="3581400"/>
            <a:ext cx="3962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21 Million Coins in existence only </a:t>
            </a:r>
            <a:r>
              <a:rPr lang="en-CA" sz="2000" b="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lang="en-CA" sz="2000" b="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million mined.</a:t>
            </a:r>
          </a:p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endParaRPr lang="en-CA" sz="2000" b="0" i="0" u="none" strike="noStrike" cap="none" baseline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28600" y="47244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More than </a:t>
            </a:r>
            <a:r>
              <a:rPr lang="en-CA" sz="2000" b="0" i="0" u="none" strike="noStrike" cap="non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CA" sz="2000" b="0" i="0" u="none" strike="noStrike" cap="non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billion USD in circulation.</a:t>
            </a:r>
            <a:endParaRPr lang="en-CA" sz="2000" b="0" i="0" u="none" strike="noStrike" cap="none" baseline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28600" y="50292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endParaRPr lang="en-CA" sz="20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://www.forextradeoracle.com/images/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83820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218820"/>
            <a:ext cx="3333750" cy="213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4572000"/>
            <a:ext cx="91440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281940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0" y="3581400"/>
            <a:ext cx="914400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838200"/>
            <a:ext cx="91440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Industry Quotes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04800" y="876302"/>
            <a:ext cx="8610600" cy="1028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buClr>
                <a:srgbClr val="ABC2C8"/>
              </a:buClr>
              <a:buSzPct val="100000"/>
            </a:pPr>
            <a:r>
              <a:rPr lang="en-CA" sz="1600" i="0" u="none" strike="noStrike" cap="none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"Virtual Currencies may hold long-term promise, particularly if the innovations promote a faster, more secure and more efficient payment system.” " - </a:t>
            </a:r>
            <a:r>
              <a:rPr lang="en-CA" sz="1600" b="1" i="0" u="none" strike="noStrike" cap="none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Ben Bernanke</a:t>
            </a:r>
            <a:r>
              <a:rPr lang="en-CA" sz="1600" i="0" u="none" strike="noStrike" cap="none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Chairman of the Federal Reserve</a:t>
            </a:r>
            <a:endParaRPr lang="en-CA" sz="1600" i="0" u="none" strike="noStrike" cap="none" baseline="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752600"/>
            <a:ext cx="9144000" cy="1066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799" y="1828800"/>
            <a:ext cx="8267701" cy="78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360"/>
              </a:spcBef>
              <a:buClr>
                <a:srgbClr val="ABC2C8"/>
              </a:buClr>
              <a:buSzPct val="100000"/>
            </a:pPr>
            <a:r>
              <a:rPr lang="en-CA" sz="1600" i="0" u="none" strike="noStrike" cap="none" baseline="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"Virgin Galactic is a bold entrepreneurial technology. It's driving a revolution and Bitcoin is doing just the same when it comes to inventing a new currency." - </a:t>
            </a:r>
            <a:r>
              <a:rPr lang="en-CA" sz="1600" b="1" i="0" u="none" strike="noStrike" cap="none" baseline="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Sir Richard Branson</a:t>
            </a:r>
            <a:r>
              <a:rPr lang="en-CA" sz="1600" b="0" i="0" u="none" strike="noStrike" cap="none" baseline="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Founder of Virgin Records, Virgin Galactic, and 400+ other businesses</a:t>
            </a:r>
            <a:endParaRPr lang="en-CA" sz="1600" b="0" i="0" u="none" strike="noStrike" cap="none" baseline="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4800" y="2971800"/>
            <a:ext cx="8372715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40"/>
              </a:spcBef>
              <a:buClr>
                <a:srgbClr val="ABC2C8"/>
              </a:buClr>
              <a:buSzPct val="100000"/>
            </a:pPr>
            <a:r>
              <a:rPr lang="en-CA" sz="1600" i="0" u="none" strike="noStrike" cap="none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"Bitcoin is a remarkable cryptographic achievement and the ability to create something that is not duplicable in the digital world has enormous value" - </a:t>
            </a:r>
            <a:r>
              <a:rPr lang="en-CA" sz="1600" b="1" i="0" u="none" strike="noStrike" cap="none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Eric Schmidt</a:t>
            </a:r>
            <a:r>
              <a:rPr lang="en-CA" sz="1600" i="0" u="none" strike="noStrike" cap="none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CEO of Google</a:t>
            </a:r>
            <a:endParaRPr lang="en-CA" sz="1600" i="0" u="none" strike="noStrike" cap="none" baseline="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04800" y="3657600"/>
            <a:ext cx="8763000" cy="777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360"/>
              </a:spcBef>
              <a:buClr>
                <a:srgbClr val="ABC2C8"/>
              </a:buClr>
              <a:buSzPct val="100000"/>
            </a:pPr>
            <a:r>
              <a:rPr lang="en-CA" sz="1600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"I think the fact that within the Bitcoin universe an algorithm replaces the functions of [the government] … is actually pretty cool. I am a big fan of Bitcoin" - </a:t>
            </a:r>
            <a:r>
              <a:rPr lang="en-CA" sz="1600" b="1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Al Gore</a:t>
            </a:r>
            <a:r>
              <a:rPr lang="en-CA" sz="1600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45th Vice President of the United States</a:t>
            </a:r>
            <a:endParaRPr lang="en-CA" sz="1600" i="0" u="none" strike="noStrike" cap="none" baseline="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419600" y="56388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360"/>
              </a:spcBef>
              <a:buClr>
                <a:srgbClr val="ABC2C8"/>
              </a:buClr>
              <a:buSzPct val="100000"/>
            </a:pPr>
            <a:r>
              <a:rPr lang="en-CA" sz="160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"Bitcoin is a techno tour de force." </a:t>
            </a:r>
            <a:r>
              <a:rPr lang="en-CA" sz="1600" b="1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CA" sz="1600" b="1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600" b="1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Bill Gates</a:t>
            </a:r>
            <a:r>
              <a:rPr lang="en-CA" sz="1600" b="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Founder of Microsoft</a:t>
            </a:r>
            <a:endParaRPr lang="en-CA" sz="1600" b="0" i="0" u="none" strike="noStrike" cap="none" baseline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4734788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"Bitcoin 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will do to banks what email did to the postal industry"</a:t>
            </a:r>
            <a:r>
              <a:rPr lang="en-CA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CA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- Rick </a:t>
            </a:r>
            <a:r>
              <a:rPr lang="en-CA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Falkvinge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Founder of the Swedish pirate party</a:t>
            </a:r>
          </a:p>
          <a:p>
            <a:endParaRPr lang="en-US" sz="1600" dirty="0"/>
          </a:p>
        </p:txBody>
      </p:sp>
      <p:pic>
        <p:nvPicPr>
          <p:cNvPr id="2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Acceptance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61347" y="969819"/>
            <a:ext cx="8686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buClr>
                <a:srgbClr val="ABC2C8"/>
              </a:buClr>
              <a:buSzPct val="100000"/>
            </a:pPr>
            <a:r>
              <a:rPr lang="en-CA" sz="2900" b="0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lang="en-CA" sz="2900" b="0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120,000 </a:t>
            </a:r>
            <a:r>
              <a:rPr lang="en-CA" sz="2900" b="0" i="0" u="none" strike="noStrike" cap="none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Merchants Now Accept Bitcoins,</a:t>
            </a:r>
            <a:endParaRPr lang="en-CA" sz="2900" b="0" i="0" u="none" strike="noStrike" cap="none" baseline="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" name="AutoShape 2" descr="Image result for amaz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676400"/>
            <a:ext cx="2071687" cy="75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virgin galactic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Image result for virgin galactic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572000"/>
            <a:ext cx="31527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10" descr="Image result for tesla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8300"/>
            <a:ext cx="41243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Image result for expedia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38400"/>
            <a:ext cx="222885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85957"/>
            <a:ext cx="2731510" cy="54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5" y="3657600"/>
            <a:ext cx="1550114" cy="121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7" descr="Image result for dell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40" y="1828800"/>
            <a:ext cx="1478795" cy="145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810000"/>
            <a:ext cx="3105150" cy="74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810000"/>
            <a:ext cx="2047875" cy="92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21" y="5295900"/>
            <a:ext cx="1911279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www.newstalk1010.com/ei/sharedobjects/handlers/ir.ashx?p=ZgAvAG0AZwBWAFEAdwB0ADMASgBQAC8AWgBTAFIAMwBJAHUAKwBYAFYAOQBjAEUAUgByAEkAagBCAFoAUQBKAFUAQQBTAE8AUgBFAHoAVgBRAHMAdQBHAEIAMgBZAHAARwBYAHgAQgBEAFcAagBKAGkATQBZAGEAUgBtAEIAaQBpAFkATQB5AEIAaQBCADMAYgAyAGIATgA3AFgANgBGAHMARAB4AFkAUABDAFEAcAB4AFYAQgB2AC8ASQBtAFMATQBIAEQANQB3ADAAdAArAG8AMQBBAE8ASAAyAFcARwBnAGsAWABFAG8AMgAyAFYAcwBrAGgARwBxADkAWgB2AHUAWAA3AEkARQB6AEQANABzACsAbgBSADQAMABEAGUAUAAzAFoAYQBTAFMATABGAG0AdgBJADIAZABaAG8ARAAwAFcANwBwAHgAWQBIAEEAWABXAEkAOABRAFgAQQBSAHMAawBGAE8ANQBtAGMAbQBNAHcAaQBsAHoAOABWAGwATQBIAHQAZABsAEIATQA3AFEAMgBDADUARwBSAFQANwBZAE8AdgArAEgAOQBTAFcAcwA4AHEAdQBVADMANwBMAEYAMQBzAFIAZABBAEMAZABlAGYAOAA9AA==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33" y="5237559"/>
            <a:ext cx="1449388" cy="10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24000" y="6200001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ASIA</a:t>
            </a:r>
            <a:endParaRPr lang="en-US" sz="1200" dirty="0"/>
          </a:p>
        </p:txBody>
      </p:sp>
      <p:pic>
        <p:nvPicPr>
          <p:cNvPr id="28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299200"/>
            <a:ext cx="1219199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Bitcoin-Accepting </a:t>
            </a:r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Merchant Forecast Slashed 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</a:t>
            </a:r>
            <a:b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Approximately </a:t>
            </a:r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120,000 by End of 2015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95185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6200"/>
            <a:ext cx="9144000" cy="685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Forecast for Total 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Bitcoin </a:t>
            </a: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Wallets by 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End </a:t>
            </a: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2015 Maintained </a:t>
            </a: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 12 million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46150"/>
            <a:ext cx="7772400" cy="49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16" y="4117198"/>
            <a:ext cx="9134808" cy="1445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838200"/>
            <a:ext cx="9134808" cy="15049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3" y="2488555"/>
            <a:ext cx="9143267" cy="14858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Bitcoin Mining?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81000" y="1295400"/>
            <a:ext cx="5486400" cy="1943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100000"/>
            </a:pPr>
            <a:r>
              <a:rPr lang="en-CA" sz="2000" b="0" i="0" u="none" strike="noStrike" cap="none" baseline="0" dirty="0" smtClean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Bitcoins are created through transactions made between buyers and sellers world wide</a:t>
            </a:r>
            <a:r>
              <a:rPr lang="en-CA" sz="2000" b="0" i="0" u="none" strike="noStrike" cap="none" baseline="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CA" sz="2000" b="0" i="0" u="none" strike="noStrike" cap="none" baseline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81000" y="2590800"/>
            <a:ext cx="5715000" cy="78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r>
              <a:rPr lang="en-CA" sz="2000" b="1" i="0" u="none" strike="noStrike" cap="none" baseline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Miners</a:t>
            </a:r>
            <a:r>
              <a:rPr lang="en-CA" sz="2000" b="0" i="0" u="none" strike="noStrike" cap="none" baseline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use special software to solve complex math problems and are issued a certain number of Bitcoins in exchange. This provides a smart way to issue the currency and also creates an incentive for more people to mine.</a:t>
            </a:r>
            <a:endParaRPr lang="en-CA" sz="20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81000" y="4419600"/>
            <a:ext cx="4800600" cy="777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40"/>
              </a:spcBef>
              <a:buClr>
                <a:srgbClr val="ABC2C8"/>
              </a:buClr>
              <a:buSzPct val="100000"/>
            </a:pPr>
            <a:r>
              <a:rPr lang="en-CA" sz="2000" b="0" i="0" u="none" strike="noStrike" cap="none" baseline="0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The miner is rewarded a Bitcoin when he adds a block to the “blockchain”.</a:t>
            </a:r>
            <a:endParaRPr lang="en-CA" sz="2000" b="0" i="0" u="none" strike="noStrike" cap="none" baseline="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36986"/>
            <a:ext cx="2897489" cy="1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488555"/>
            <a:ext cx="2897488" cy="14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4117199"/>
            <a:ext cx="2897487" cy="144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19" y="0"/>
            <a:ext cx="9144000" cy="838200"/>
          </a:xfrm>
          <a:prstGeom prst="rect">
            <a:avLst/>
          </a:prstGeom>
          <a:solidFill>
            <a:srgbClr val="FD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525" y="4190999"/>
            <a:ext cx="9144000" cy="147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0" y="2514600"/>
            <a:ext cx="9144000" cy="1495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838200"/>
            <a:ext cx="9144000" cy="1495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Bitcoin Mining?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19400" y="6538069"/>
            <a:ext cx="34290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Proprietary and Confidential</a:t>
            </a:r>
            <a:endParaRPr lang="en-US" sz="9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229600" y="6538069"/>
            <a:ext cx="685800" cy="3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81000" y="1295400"/>
            <a:ext cx="5867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0"/>
              </a:spcBef>
              <a:buClr>
                <a:srgbClr val="ABC2C8"/>
              </a:buClr>
              <a:buSzPct val="97619"/>
            </a:pPr>
            <a:r>
              <a:rPr lang="en-CA" sz="2000" b="0" i="0" u="none" strike="noStrike" cap="none" baseline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Each transaction has to get approved by a “miner” who is separate from the buyers and sellers.</a:t>
            </a:r>
            <a:endParaRPr lang="en-CA" sz="2000" b="0" i="0" u="none" strike="noStrike" cap="none" baseline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1000" y="2743200"/>
            <a:ext cx="55626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40"/>
              </a:spcBef>
              <a:buClr>
                <a:srgbClr val="ABC2C8"/>
              </a:buClr>
              <a:buSzPct val="100000"/>
            </a:pPr>
            <a:r>
              <a:rPr lang="en-CA" sz="2000" b="0" i="0" u="none" strike="noStrike" cap="none" baseline="0" dirty="0" smtClean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Once the miner approves the transaction, he connects it with other transactions that he has also approved until he has enough to add it to his “blockchain”.</a:t>
            </a:r>
            <a:endParaRPr lang="en-CA" sz="2000" b="0" i="0" u="none" strike="noStrike" cap="none" baseline="0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80998" y="4648200"/>
            <a:ext cx="5867402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80000"/>
              </a:lnSpc>
              <a:spcBef>
                <a:spcPts val="410"/>
              </a:spcBef>
              <a:buClr>
                <a:srgbClr val="ABC2C8"/>
              </a:buClr>
              <a:buSzPct val="97619"/>
            </a:pPr>
            <a:r>
              <a:rPr lang="en-CA" sz="2000" b="1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Bitcoin mining</a:t>
            </a:r>
            <a:r>
              <a:rPr lang="en-CA" sz="2000" b="0" i="0" u="none" strike="noStrike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 is how Bitcoins are securely generated.</a:t>
            </a:r>
            <a:endParaRPr lang="en-CA" sz="2000" b="0" i="0" u="none" strike="noStrike" cap="none" baseline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38199"/>
            <a:ext cx="2895600" cy="149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4190999"/>
            <a:ext cx="2895600" cy="149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14600"/>
            <a:ext cx="2895600" cy="149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H:\My Documents\2016\BTGI\LOGOs\BIG\BIG-3inch-by-1in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1722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11220</TotalTime>
  <Words>656</Words>
  <Application>Microsoft Office PowerPoint</Application>
  <PresentationFormat>On-screen Show (4:3)</PresentationFormat>
  <Paragraphs>86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Evador</dc:creator>
  <cp:lastModifiedBy>Evador</cp:lastModifiedBy>
  <cp:revision>78</cp:revision>
  <dcterms:created xsi:type="dcterms:W3CDTF">2015-04-23T18:30:11Z</dcterms:created>
  <dcterms:modified xsi:type="dcterms:W3CDTF">2016-04-18T05:14:46Z</dcterms:modified>
</cp:coreProperties>
</file>